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5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7" r:id="rId13"/>
    <p:sldId id="276" r:id="rId14"/>
    <p:sldId id="278" r:id="rId15"/>
    <p:sldId id="279" r:id="rId16"/>
    <p:sldId id="280" r:id="rId17"/>
    <p:sldId id="281" r:id="rId18"/>
    <p:sldId id="282" r:id="rId19"/>
    <p:sldId id="283" r:id="rId20"/>
    <p:sldId id="292" r:id="rId21"/>
    <p:sldId id="284" r:id="rId22"/>
    <p:sldId id="293" r:id="rId23"/>
    <p:sldId id="285" r:id="rId24"/>
    <p:sldId id="287" r:id="rId25"/>
    <p:sldId id="288" r:id="rId26"/>
    <p:sldId id="289" r:id="rId27"/>
    <p:sldId id="290" r:id="rId28"/>
    <p:sldId id="291" r:id="rId29"/>
    <p:sldId id="26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7628" autoAdjust="0"/>
    <p:restoredTop sz="94660"/>
  </p:normalViewPr>
  <p:slideViewPr>
    <p:cSldViewPr>
      <p:cViewPr varScale="1">
        <p:scale>
          <a:sx n="65" d="100"/>
          <a:sy n="65" d="100"/>
        </p:scale>
        <p:origin x="17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F058D-AB93-4AD0-A392-BA239D51E1B8}" type="datetimeFigureOut">
              <a:rPr lang="en-AU" smtClean="0"/>
              <a:t>31/12/2019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BACA2-856E-4C49-B602-45DF4B614B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103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BACA2-856E-4C49-B602-45DF4B614BED}" type="slidenum">
              <a:rPr lang="en-AU" smtClean="0"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370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74D9-DD2C-4514-ACD5-5796BE75B71E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9B10-C7F4-46EE-87E2-864ABDE62270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9B385-E58F-491D-92D4-CB11E7E1A41E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C04A-12F3-4213-8B55-7CF7FF846647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D0D3-D474-44F0-9BB9-483EF4A0F97F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BF347-1F66-48C7-84FD-1BDEEE0A43EC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843BE-BDAA-4522-BD76-95E32ECFF8B5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B1DD-7D31-4F07-96C9-DD23F5DAEB73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EF4C-FDBF-4056-8239-2AE7D514E28A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4F68-7202-49E1-A0F8-E7AA339F48AC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11E7-2C46-454E-A6FF-DAC41D073DA3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06692-3790-422C-A5E0-DB7E2FCD58DB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828800"/>
            <a:ext cx="6400800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Haemophilia</a:t>
            </a:r>
            <a:br>
              <a:rPr lang="en-MY" altLang="en-US" sz="6000" b="1" dirty="0">
                <a:solidFill>
                  <a:srgbClr val="000000"/>
                </a:solidFill>
              </a:rPr>
            </a:br>
            <a:r>
              <a:rPr lang="en-MY" altLang="en-US" sz="6000" b="1" dirty="0">
                <a:solidFill>
                  <a:srgbClr val="000000"/>
                </a:solidFill>
              </a:rPr>
              <a:t>Case Discussion 2</a:t>
            </a:r>
            <a:br>
              <a:rPr lang="en-US" altLang="en-US" sz="6000" b="1" dirty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733799"/>
            <a:ext cx="6781800" cy="2425216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Dr. Ong </a:t>
            </a:r>
            <a:r>
              <a:rPr lang="en-US" b="1" dirty="0" err="1">
                <a:solidFill>
                  <a:schemeClr val="tx1"/>
                </a:solidFill>
              </a:rPr>
              <a:t>Gek</a:t>
            </a:r>
            <a:r>
              <a:rPr lang="en-US" b="1" dirty="0">
                <a:solidFill>
                  <a:schemeClr val="tx1"/>
                </a:solidFill>
              </a:rPr>
              <a:t> Bee</a:t>
            </a:r>
          </a:p>
          <a:p>
            <a:r>
              <a:rPr lang="en-US" dirty="0">
                <a:solidFill>
                  <a:schemeClr val="tx1"/>
                </a:solidFill>
              </a:rPr>
              <a:t>Consultant </a:t>
            </a:r>
            <a:r>
              <a:rPr lang="en-US" dirty="0" err="1">
                <a:solidFill>
                  <a:schemeClr val="tx1"/>
                </a:solidFill>
              </a:rPr>
              <a:t>Paediatric</a:t>
            </a:r>
            <a:r>
              <a:rPr lang="en-US" dirty="0">
                <a:solidFill>
                  <a:schemeClr val="tx1"/>
                </a:solidFill>
              </a:rPr>
              <a:t> Haemato-oncologist</a:t>
            </a:r>
          </a:p>
          <a:p>
            <a:r>
              <a:rPr lang="en-US" b="1" dirty="0">
                <a:solidFill>
                  <a:schemeClr val="tx1"/>
                </a:solidFill>
              </a:rPr>
              <a:t>Dr. Che </a:t>
            </a:r>
            <a:r>
              <a:rPr lang="en-US" b="1" dirty="0" err="1">
                <a:solidFill>
                  <a:schemeClr val="tx1"/>
                </a:solidFill>
              </a:rPr>
              <a:t>Hadibiah</a:t>
            </a:r>
            <a:r>
              <a:rPr lang="en-US" b="1" dirty="0">
                <a:solidFill>
                  <a:schemeClr val="tx1"/>
                </a:solidFill>
              </a:rPr>
              <a:t> Che </a:t>
            </a:r>
            <a:r>
              <a:rPr lang="en-US" b="1" dirty="0" err="1">
                <a:solidFill>
                  <a:schemeClr val="tx1"/>
                </a:solidFill>
              </a:rPr>
              <a:t>Mohd</a:t>
            </a:r>
            <a:r>
              <a:rPr lang="en-US" b="1" dirty="0">
                <a:solidFill>
                  <a:schemeClr val="tx1"/>
                </a:solidFill>
              </a:rPr>
              <a:t>  Razali</a:t>
            </a:r>
          </a:p>
          <a:p>
            <a:r>
              <a:rPr lang="en-US" dirty="0">
                <a:solidFill>
                  <a:schemeClr val="tx1"/>
                </a:solidFill>
              </a:rPr>
              <a:t>Consultant </a:t>
            </a:r>
            <a:r>
              <a:rPr lang="en-US" dirty="0" err="1">
                <a:solidFill>
                  <a:schemeClr val="tx1"/>
                </a:solidFill>
              </a:rPr>
              <a:t>Paediatric</a:t>
            </a:r>
            <a:r>
              <a:rPr lang="en-US" dirty="0">
                <a:solidFill>
                  <a:schemeClr val="tx1"/>
                </a:solidFill>
              </a:rPr>
              <a:t> Haemato-oncologist</a:t>
            </a:r>
          </a:p>
          <a:p>
            <a:r>
              <a:rPr lang="en-US" b="1" dirty="0">
                <a:solidFill>
                  <a:schemeClr val="tx1"/>
                </a:solidFill>
              </a:rPr>
              <a:t>Dr. </a:t>
            </a:r>
            <a:r>
              <a:rPr lang="en-US" b="1" dirty="0" err="1">
                <a:solidFill>
                  <a:schemeClr val="tx1"/>
                </a:solidFill>
              </a:rPr>
              <a:t>Nazzlin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Dizana</a:t>
            </a:r>
            <a:r>
              <a:rPr lang="en-US" b="1" dirty="0">
                <a:solidFill>
                  <a:schemeClr val="tx1"/>
                </a:solidFill>
              </a:rPr>
              <a:t> Din</a:t>
            </a:r>
          </a:p>
          <a:p>
            <a:r>
              <a:rPr lang="en-US" dirty="0">
                <a:solidFill>
                  <a:schemeClr val="tx1"/>
                </a:solidFill>
              </a:rPr>
              <a:t>Consultant </a:t>
            </a:r>
            <a:r>
              <a:rPr lang="en-US" dirty="0" err="1">
                <a:solidFill>
                  <a:schemeClr val="tx1"/>
                </a:solidFill>
              </a:rPr>
              <a:t>Paediatric</a:t>
            </a:r>
            <a:r>
              <a:rPr lang="en-US" dirty="0">
                <a:solidFill>
                  <a:schemeClr val="tx1"/>
                </a:solidFill>
              </a:rPr>
              <a:t> Haemato-oncologist</a:t>
            </a:r>
          </a:p>
          <a:p>
            <a:r>
              <a:rPr lang="en-US" b="1" dirty="0">
                <a:solidFill>
                  <a:schemeClr val="tx1"/>
                </a:solidFill>
              </a:rPr>
              <a:t>Dr. Lim Soo Min</a:t>
            </a:r>
          </a:p>
          <a:p>
            <a:r>
              <a:rPr lang="en-US" dirty="0">
                <a:solidFill>
                  <a:schemeClr val="tx1"/>
                </a:solidFill>
              </a:rPr>
              <a:t>Consultant </a:t>
            </a:r>
            <a:r>
              <a:rPr lang="en-US" dirty="0" err="1">
                <a:solidFill>
                  <a:schemeClr val="tx1"/>
                </a:solidFill>
              </a:rPr>
              <a:t>Haematologist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50" y="228600"/>
            <a:ext cx="1575154" cy="24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84B4B0-C61A-4BE1-99A1-585ED6CC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84" y="83574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Answer 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66722"/>
            <a:ext cx="7458075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17F971-3ECF-4C50-BECD-B5DD9E18C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02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Result for the patient’s screening  inhibitor is negative. Patient completes maintenance therapy and is discharged well.</a:t>
            </a:r>
          </a:p>
          <a:p>
            <a:pPr lvl="0"/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4400" b="1" dirty="0">
                <a:cs typeface="Arial" panose="020B0604020202020204" pitchFamily="34" charset="0"/>
              </a:rPr>
              <a:t>Question 5</a:t>
            </a:r>
          </a:p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What is your plan on discharge for the patient?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439599-90B6-4B72-A337-E23740DCE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85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cs typeface="Arial" panose="020B0604020202020204" pitchFamily="34" charset="0"/>
              </a:rPr>
              <a:t>Start prophylaxis 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851B00D-1BDF-418C-A5E1-9FA0FAA93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10" y="2403986"/>
            <a:ext cx="8016787" cy="26698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AF9C0-D095-4080-8AAE-E3FCCF73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325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Question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cs typeface="Arial" panose="020B0604020202020204" pitchFamily="34" charset="0"/>
              </a:rPr>
              <a:t>How would you give prophylactic therapy?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6B14D-09E8-46B7-905F-7C866EB9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6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83890"/>
            <a:ext cx="8786066" cy="408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4F046E-B823-4D98-A3EF-BE91A4F50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25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Question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solidFill>
                  <a:prstClr val="black"/>
                </a:solidFill>
                <a:cs typeface="Arial" panose="020B0604020202020204" pitchFamily="34" charset="0"/>
              </a:rPr>
              <a:t>What are the other indications for starting prophylaxis?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87A6E-13E2-4779-9A69-3799C927E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51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7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854A3E8-76B2-4352-BD3F-80B17F5DE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56" y="1759702"/>
            <a:ext cx="8470244" cy="282106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9BE9D9-AFB3-4BF8-A45F-37CB5C898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10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Case 2: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535"/>
            <a:ext cx="8229600" cy="4525963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A 20-year-old with severe </a:t>
            </a:r>
            <a:r>
              <a:rPr lang="en-US" dirty="0" err="1">
                <a:solidFill>
                  <a:prstClr val="black"/>
                </a:solidFill>
                <a:cs typeface="Arial" panose="020B0604020202020204" pitchFamily="34" charset="0"/>
              </a:rPr>
              <a:t>haemophilia</a:t>
            </a: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 A with on-demand treatment presents with left knee </a:t>
            </a:r>
            <a:r>
              <a:rPr lang="en-US" dirty="0" err="1">
                <a:solidFill>
                  <a:prstClr val="black"/>
                </a:solidFill>
                <a:cs typeface="Arial" panose="020B0604020202020204" pitchFamily="34" charset="0"/>
              </a:rPr>
              <a:t>haemathrosis</a:t>
            </a: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 for 4 days. </a:t>
            </a:r>
          </a:p>
          <a:p>
            <a:pPr marL="0" indent="0">
              <a:buNone/>
            </a:pPr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However, pain and swelling persist despite adequate FVIII replacement at home. </a:t>
            </a:r>
          </a:p>
          <a:p>
            <a:pPr marL="0" lvl="0" indent="0">
              <a:buNone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1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56481D-B168-403C-9A11-DE345C1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67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Question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794" y="1219199"/>
            <a:ext cx="8229600" cy="4525963"/>
          </a:xfrm>
        </p:spPr>
        <p:txBody>
          <a:bodyPr/>
          <a:lstStyle/>
          <a:p>
            <a:endParaRPr lang="en-US" sz="44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3600" dirty="0">
                <a:solidFill>
                  <a:prstClr val="black"/>
                </a:solidFill>
                <a:cs typeface="Arial" panose="020B0604020202020204" pitchFamily="34" charset="0"/>
              </a:rPr>
              <a:t>What are the possible diagnoses?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78991-BA47-4E47-B112-5C81EA0FE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40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535"/>
            <a:ext cx="8229600" cy="4525963"/>
          </a:xfrm>
        </p:spPr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Inhibitor development</a:t>
            </a:r>
          </a:p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Septic arthritis </a:t>
            </a:r>
          </a:p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Chronic synovitis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84BD9C-16F3-4C29-A9B1-C0B0A1AB8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7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panose="020B0604020202020204" pitchFamily="34" charset="0"/>
              </a:rPr>
              <a:t>Case 1: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284" y="1434624"/>
            <a:ext cx="79248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3500" dirty="0">
                <a:cs typeface="Arial" panose="020B0604020202020204" pitchFamily="34" charset="0"/>
              </a:rPr>
              <a:t>A 2-year-old boy with:</a:t>
            </a:r>
          </a:p>
          <a:p>
            <a:pPr marL="725488" lvl="0" algn="just">
              <a:buFontTx/>
              <a:buChar char="-"/>
            </a:pPr>
            <a:r>
              <a:rPr lang="en-US" sz="3000" dirty="0">
                <a:cs typeface="Arial" panose="020B0604020202020204" pitchFamily="34" charset="0"/>
              </a:rPr>
              <a:t>known severe </a:t>
            </a:r>
            <a:r>
              <a:rPr lang="en-US" sz="3000" dirty="0" err="1">
                <a:cs typeface="Arial" panose="020B0604020202020204" pitchFamily="34" charset="0"/>
              </a:rPr>
              <a:t>haemophilia</a:t>
            </a:r>
            <a:r>
              <a:rPr lang="en-US" sz="3000" dirty="0">
                <a:cs typeface="Arial" panose="020B0604020202020204" pitchFamily="34" charset="0"/>
              </a:rPr>
              <a:t> A</a:t>
            </a:r>
          </a:p>
          <a:p>
            <a:pPr marL="725488" lvl="0" algn="just">
              <a:buFontTx/>
              <a:buChar char="-"/>
            </a:pPr>
            <a:r>
              <a:rPr lang="en-US" sz="3000" dirty="0">
                <a:cs typeface="Arial" panose="020B0604020202020204" pitchFamily="34" charset="0"/>
              </a:rPr>
              <a:t>no significant life-threatening bleed </a:t>
            </a:r>
          </a:p>
          <a:p>
            <a:pPr marL="725488" lvl="0" algn="just">
              <a:buFontTx/>
              <a:buChar char="-"/>
            </a:pPr>
            <a:r>
              <a:rPr lang="en-US" sz="3000" dirty="0">
                <a:cs typeface="Arial" panose="020B0604020202020204" pitchFamily="34" charset="0"/>
              </a:rPr>
              <a:t>not on prophylaxis </a:t>
            </a:r>
          </a:p>
          <a:p>
            <a:pPr algn="just"/>
            <a:r>
              <a:rPr lang="en-US" sz="3500" dirty="0">
                <a:cs typeface="Arial" panose="020B0604020202020204" pitchFamily="34" charset="0"/>
              </a:rPr>
              <a:t>He presents to ED in the early morning with focal seizure. </a:t>
            </a:r>
          </a:p>
          <a:p>
            <a:pPr algn="just"/>
            <a:endParaRPr lang="en-US" dirty="0"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sz="4800" b="1" dirty="0">
                <a:cs typeface="Arial" panose="020B0604020202020204" pitchFamily="34" charset="0"/>
              </a:rPr>
              <a:t>Question 1</a:t>
            </a:r>
            <a:endParaRPr lang="en-US" sz="4800" dirty="0">
              <a:cs typeface="Arial" panose="020B0604020202020204" pitchFamily="34" charset="0"/>
            </a:endParaRPr>
          </a:p>
          <a:p>
            <a:pPr algn="just"/>
            <a:r>
              <a:rPr lang="en-US" sz="3500" dirty="0">
                <a:cs typeface="Arial" panose="020B0604020202020204" pitchFamily="34" charset="0"/>
              </a:rPr>
              <a:t>What is the likely diagnosis?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A8D967-1911-4105-85CA-8AC73B096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512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mixing test is ordered due to the suspicion of inhibitor. Results are as follow: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400" b="1" dirty="0"/>
              <a:t>Question 9</a:t>
            </a:r>
          </a:p>
          <a:p>
            <a:r>
              <a:rPr lang="en-US" dirty="0"/>
              <a:t>How do you interpret this result?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B13D634-917C-4343-9396-68DD6BEFF1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334254"/>
              </p:ext>
            </p:extLst>
          </p:nvPr>
        </p:nvGraphicFramePr>
        <p:xfrm>
          <a:off x="696859" y="2657167"/>
          <a:ext cx="78105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1358926708"/>
                    </a:ext>
                  </a:extLst>
                </a:gridCol>
                <a:gridCol w="2505213">
                  <a:extLst>
                    <a:ext uri="{9D8B030D-6E8A-4147-A177-3AD203B41FA5}">
                      <a16:colId xmlns:a16="http://schemas.microsoft.com/office/drawing/2014/main" val="724789275"/>
                    </a:ext>
                  </a:extLst>
                </a:gridCol>
                <a:gridCol w="2943087">
                  <a:extLst>
                    <a:ext uri="{9D8B030D-6E8A-4147-A177-3AD203B41FA5}">
                      <a16:colId xmlns:a16="http://schemas.microsoft.com/office/drawing/2014/main" val="398278680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APTT Mixing study results</a:t>
                      </a:r>
                    </a:p>
                  </a:txBody>
                  <a:tcPr>
                    <a:solidFill>
                      <a:srgbClr val="9900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Interpretation</a:t>
                      </a:r>
                    </a:p>
                  </a:txBody>
                  <a:tcPr>
                    <a:solidFill>
                      <a:srgbClr val="99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460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Immediate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2-hour incubation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315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35 sec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90 sec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959371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A0C1C-995C-4D65-AA01-E697584C4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81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9540"/>
            <a:ext cx="8229600" cy="4525963"/>
          </a:xfrm>
        </p:spPr>
        <p:txBody>
          <a:bodyPr/>
          <a:lstStyle/>
          <a:p>
            <a:endParaRPr lang="en-US" sz="3600" dirty="0"/>
          </a:p>
          <a:p>
            <a:r>
              <a:rPr lang="en-US" sz="3600" dirty="0"/>
              <a:t>The test confirms presence of inhibitor.</a:t>
            </a:r>
          </a:p>
          <a:p>
            <a:r>
              <a:rPr lang="en-US" sz="3600" dirty="0"/>
              <a:t>Inhibitor levels need to be done by Bethesda assay.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2A43B-034E-459D-984F-C941B7A34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76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9540"/>
            <a:ext cx="8229600" cy="4525963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Inhibitor level is 10 BU. </a:t>
            </a:r>
          </a:p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Therefore, the current diagnosis of the patient is severe </a:t>
            </a:r>
            <a:r>
              <a:rPr lang="en-US" dirty="0" err="1">
                <a:solidFill>
                  <a:prstClr val="black"/>
                </a:solidFill>
                <a:cs typeface="Arial" panose="020B0604020202020204" pitchFamily="34" charset="0"/>
              </a:rPr>
              <a:t>haemophilia</a:t>
            </a: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 A with inhibitor.</a:t>
            </a:r>
          </a:p>
          <a:p>
            <a:pPr marL="0" lvl="0" indent="0">
              <a:buNone/>
            </a:pPr>
            <a:endParaRPr lang="en-US" b="1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4400" b="1" dirty="0">
                <a:cs typeface="Arial" panose="020B0604020202020204" pitchFamily="34" charset="0"/>
              </a:rPr>
              <a:t>Question 10</a:t>
            </a:r>
          </a:p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What is the acute management of this patient?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01585-B6A8-4AB9-8CFD-24C86DF6D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98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35" y="1357271"/>
            <a:ext cx="8229600" cy="4525963"/>
          </a:xfrm>
        </p:spPr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Bypassing agents - should be used to treat acute bleeding in </a:t>
            </a:r>
            <a:r>
              <a:rPr lang="en-US" dirty="0" err="1">
                <a:solidFill>
                  <a:prstClr val="black"/>
                </a:solidFill>
                <a:cs typeface="Arial" panose="020B0604020202020204" pitchFamily="34" charset="0"/>
              </a:rPr>
              <a:t>haemophilia</a:t>
            </a: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 with inhibitor</a:t>
            </a:r>
          </a:p>
          <a:p>
            <a:pPr lvl="0"/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/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/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/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Appropriate analgesic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A26B6AF-2705-4405-8E6E-2AC2501DA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667000"/>
            <a:ext cx="8167198" cy="200872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6BF1F9-0525-42F0-A656-8050021F0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3372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28589"/>
            <a:ext cx="7620000" cy="4525963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Patient is successfully treated with bypassing agent. </a:t>
            </a:r>
          </a:p>
          <a:p>
            <a:pPr marL="0" lvl="0" indent="0">
              <a:buNone/>
            </a:pPr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4400" b="1" dirty="0">
                <a:cs typeface="Arial" panose="020B0604020202020204" pitchFamily="34" charset="0"/>
              </a:rPr>
              <a:t>Question 11</a:t>
            </a:r>
          </a:p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What is the next line of treatment?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22232-AF54-4BF0-99ED-49912A231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769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658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78105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US" sz="2800" dirty="0">
                <a:solidFill>
                  <a:prstClr val="black"/>
                </a:solidFill>
                <a:cs typeface="Arial" panose="020B0604020202020204" pitchFamily="34" charset="0"/>
              </a:rPr>
              <a:t>Eradication of inhibitors by immune tolerance induction (ITI)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548" y="1860037"/>
            <a:ext cx="6462251" cy="4357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FB0A6-A735-4155-A8CD-0D22CB3FF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294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573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Take Home Messages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6" y="1011016"/>
            <a:ext cx="7643149" cy="109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79" y="2013068"/>
            <a:ext cx="7489942" cy="987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00" y="2880428"/>
            <a:ext cx="7200900" cy="100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25" y="3866535"/>
            <a:ext cx="657225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96036B-05AF-43C6-AA52-F53FA3904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453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Take Home Messages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268" y="1219200"/>
            <a:ext cx="6980932" cy="4691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823104-8ACF-4B5C-8BAE-99BD53A7E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642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Take Home Messages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58B22DE-D5C1-40AC-8355-A12DFDF14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77" y="1911106"/>
            <a:ext cx="8420043" cy="1418917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6" y="3330024"/>
            <a:ext cx="8494483" cy="143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9CDBA8-18F7-4302-86CF-A388FBD99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579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D02A6E-B834-4BE5-813E-5CADB8975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Answer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en-US" dirty="0">
              <a:solidFill>
                <a:prstClr val="black"/>
              </a:solidFill>
            </a:endParaRPr>
          </a:p>
          <a:p>
            <a:r>
              <a:rPr lang="en-US" sz="3600" dirty="0">
                <a:solidFill>
                  <a:prstClr val="black"/>
                </a:solidFill>
                <a:cs typeface="Arial" panose="020B0604020202020204" pitchFamily="34" charset="0"/>
              </a:rPr>
              <a:t>Intracranial bleed until proven otherwise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224EB-99F7-4F44-960F-73FA63BD7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577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Question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/>
            <a:r>
              <a:rPr lang="en-US" sz="3600" dirty="0">
                <a:solidFill>
                  <a:prstClr val="black"/>
                </a:solidFill>
                <a:cs typeface="Arial" panose="020B0604020202020204" pitchFamily="34" charset="0"/>
              </a:rPr>
              <a:t>What is your immediate management?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2264C7-83C0-44AA-BEE7-3C1FEBD73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41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Immediately raise the FVIII level to 100% activity with  factor concentrate infusion.</a:t>
            </a:r>
          </a:p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Give tranexamic acid.</a:t>
            </a:r>
          </a:p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Give anti-convulsant.</a:t>
            </a:r>
          </a:p>
          <a:p>
            <a:pPr lvl="0"/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Do CT brain to confirm diagnosis.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A5F851-6209-4900-9956-AE02044F7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74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endParaRPr lang="en-US" sz="4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sz="4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5800" dirty="0">
                <a:solidFill>
                  <a:prstClr val="black"/>
                </a:solidFill>
                <a:cs typeface="Arial" panose="020B0604020202020204" pitchFamily="34" charset="0"/>
              </a:rPr>
              <a:t>CT scan done at ED</a:t>
            </a:r>
          </a:p>
          <a:p>
            <a:pPr marL="0" lvl="0" indent="0">
              <a:buNone/>
            </a:pPr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5800" dirty="0">
                <a:solidFill>
                  <a:prstClr val="black"/>
                </a:solidFill>
                <a:cs typeface="Arial" panose="020B0604020202020204" pitchFamily="34" charset="0"/>
              </a:rPr>
              <a:t>Child’s weight : 15 kg</a:t>
            </a:r>
          </a:p>
          <a:p>
            <a:pPr marL="0" lvl="0" indent="0">
              <a:buNone/>
            </a:pPr>
            <a:endParaRPr lang="en-US" sz="5800" dirty="0"/>
          </a:p>
          <a:p>
            <a:pPr marL="0" indent="0">
              <a:buNone/>
            </a:pPr>
            <a:r>
              <a:rPr lang="en-US" sz="8000" b="1" dirty="0">
                <a:cs typeface="Arial" panose="020B0604020202020204" pitchFamily="34" charset="0"/>
              </a:rPr>
              <a:t>Question 3</a:t>
            </a:r>
          </a:p>
          <a:p>
            <a:r>
              <a:rPr lang="en-US" sz="5800" dirty="0">
                <a:solidFill>
                  <a:prstClr val="black"/>
                </a:solidFill>
                <a:cs typeface="Arial" panose="020B0604020202020204" pitchFamily="34" charset="0"/>
              </a:rPr>
              <a:t>What is the next plan of management?</a:t>
            </a:r>
          </a:p>
          <a:p>
            <a:pPr marL="0" indent="0">
              <a:buNone/>
            </a:pPr>
            <a:endParaRPr lang="en-US" sz="58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F21C464-9463-42FD-B278-59802DC5E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447800"/>
            <a:ext cx="2172780" cy="301283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259346-1A08-4CF3-BDFF-46664E398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37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876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077200" cy="528796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z="3600" dirty="0">
                <a:solidFill>
                  <a:prstClr val="black"/>
                </a:solidFill>
                <a:cs typeface="Arial" panose="020B0604020202020204" pitchFamily="34" charset="0"/>
              </a:rPr>
              <a:t>Maintain factor level between 80 - 100% for the next 7 days</a:t>
            </a:r>
          </a:p>
          <a:p>
            <a:pPr lvl="0"/>
            <a:r>
              <a:rPr lang="en-US" sz="3600" dirty="0">
                <a:solidFill>
                  <a:prstClr val="black"/>
                </a:solidFill>
                <a:cs typeface="Arial" panose="020B0604020202020204" pitchFamily="34" charset="0"/>
              </a:rPr>
              <a:t>Followed by factor level of 50% for the next 8 - 21 days</a:t>
            </a:r>
          </a:p>
          <a:p>
            <a:pPr lvl="0"/>
            <a:r>
              <a:rPr lang="en-US" sz="3600" dirty="0">
                <a:solidFill>
                  <a:prstClr val="black"/>
                </a:solidFill>
                <a:cs typeface="Arial" panose="020B0604020202020204" pitchFamily="34" charset="0"/>
              </a:rPr>
              <a:t>Continue tranexamic acid</a:t>
            </a:r>
          </a:p>
          <a:p>
            <a:pPr marL="0" lvl="0" indent="0">
              <a:buNone/>
            </a:pPr>
            <a:endParaRPr lang="en-US" sz="24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3600" dirty="0">
                <a:solidFill>
                  <a:prstClr val="black"/>
                </a:solidFill>
                <a:cs typeface="Arial" panose="020B0604020202020204" pitchFamily="34" charset="0"/>
              </a:rPr>
              <a:t>Calculation of FVIII for the child, </a:t>
            </a:r>
          </a:p>
          <a:p>
            <a:pPr lvl="0"/>
            <a:r>
              <a:rPr lang="en-US" sz="3100" dirty="0">
                <a:solidFill>
                  <a:prstClr val="black"/>
                </a:solidFill>
                <a:cs typeface="Arial" panose="020B0604020202020204" pitchFamily="34" charset="0"/>
              </a:rPr>
              <a:t>Initial dose = 15 x 100/2 = 750 IU 8-hourly x 1 week</a:t>
            </a:r>
          </a:p>
          <a:p>
            <a:r>
              <a:rPr lang="en-US" sz="3100" dirty="0">
                <a:solidFill>
                  <a:prstClr val="black"/>
                </a:solidFill>
                <a:cs typeface="Arial" panose="020B0604020202020204" pitchFamily="34" charset="0"/>
              </a:rPr>
              <a:t>Maintenance = 15 x 50/2   = 375 IU 12-hourly x 1 week </a:t>
            </a:r>
          </a:p>
          <a:p>
            <a:pPr marL="0" lvl="0" indent="0">
              <a:buNone/>
            </a:pPr>
            <a:r>
              <a:rPr lang="en-US" sz="3100" dirty="0">
                <a:solidFill>
                  <a:prstClr val="black"/>
                </a:solidFill>
                <a:cs typeface="Arial" panose="020B0604020202020204" pitchFamily="34" charset="0"/>
              </a:rPr>
              <a:t>     (give 500 IU - use the whole vial; 1 vial of factor </a:t>
            </a:r>
          </a:p>
          <a:p>
            <a:pPr marL="0" lvl="0" indent="0">
              <a:buNone/>
            </a:pPr>
            <a:r>
              <a:rPr lang="en-US" sz="3100" dirty="0">
                <a:solidFill>
                  <a:prstClr val="black"/>
                </a:solidFill>
                <a:cs typeface="Arial" panose="020B0604020202020204" pitchFamily="34" charset="0"/>
              </a:rPr>
              <a:t>     = 250 IU) </a:t>
            </a:r>
          </a:p>
          <a:p>
            <a:r>
              <a:rPr lang="en-US" sz="3100" dirty="0">
                <a:solidFill>
                  <a:prstClr val="black"/>
                </a:solidFill>
                <a:cs typeface="Arial" panose="020B0604020202020204" pitchFamily="34" charset="0"/>
              </a:rPr>
              <a:t>Then 250 IU OD x another 1 week, if clinically improvin</a:t>
            </a:r>
            <a:r>
              <a:rPr lang="en-US" sz="3400" dirty="0">
                <a:solidFill>
                  <a:prstClr val="black"/>
                </a:solidFill>
                <a:cs typeface="Arial" panose="020B0604020202020204" pitchFamily="34" charset="0"/>
              </a:rPr>
              <a:t>g</a:t>
            </a:r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7620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73130-56B6-4920-9B07-00EA225A7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2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Patient shows good clinical response.</a:t>
            </a:r>
          </a:p>
          <a:p>
            <a:pPr lvl="0"/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/>
            <a:endParaRPr lang="en-US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4400" b="1" dirty="0">
                <a:cs typeface="Arial" panose="020B0604020202020204" pitchFamily="34" charset="0"/>
              </a:rPr>
              <a:t>Question 4</a:t>
            </a:r>
            <a:endParaRPr lang="en-US" sz="4400" dirty="0">
              <a:cs typeface="Arial" panose="020B0604020202020204" pitchFamily="34" charset="0"/>
            </a:endParaRPr>
          </a:p>
          <a:p>
            <a:r>
              <a:rPr lang="en-US" dirty="0">
                <a:solidFill>
                  <a:prstClr val="black"/>
                </a:solidFill>
                <a:cs typeface="Arial" panose="020B0604020202020204" pitchFamily="34" charset="0"/>
              </a:rPr>
              <a:t>How would you monitor the patient?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76C7E0-D294-4849-8654-140EC158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04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3600" dirty="0">
                <a:solidFill>
                  <a:prstClr val="black"/>
                </a:solidFill>
                <a:cs typeface="Arial" panose="020B0604020202020204" pitchFamily="34" charset="0"/>
              </a:rPr>
              <a:t>Screen for inhibitor (within 4 weeks post-intensive treatment)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FEE32-AA8B-4117-8308-D316538DD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599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760</Words>
  <Application>Microsoft Office PowerPoint</Application>
  <PresentationFormat>On-screen Show (4:3)</PresentationFormat>
  <Paragraphs>215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Training of Core Trainers  CPG Management of Haemophilia Case Discussion 2 </vt:lpstr>
      <vt:lpstr>Case 1: History</vt:lpstr>
      <vt:lpstr>Answer 1</vt:lpstr>
      <vt:lpstr>Question 2</vt:lpstr>
      <vt:lpstr>Answer 2</vt:lpstr>
      <vt:lpstr>Progress</vt:lpstr>
      <vt:lpstr>Answer 3</vt:lpstr>
      <vt:lpstr>Progress (cont.)</vt:lpstr>
      <vt:lpstr>Answer 4</vt:lpstr>
      <vt:lpstr>Answer 4</vt:lpstr>
      <vt:lpstr>Progress (cont.)</vt:lpstr>
      <vt:lpstr>Answer 5</vt:lpstr>
      <vt:lpstr>Question 6</vt:lpstr>
      <vt:lpstr>Answer 6</vt:lpstr>
      <vt:lpstr>Question 7</vt:lpstr>
      <vt:lpstr>Answer 7</vt:lpstr>
      <vt:lpstr>Case 2: History</vt:lpstr>
      <vt:lpstr>Question 8</vt:lpstr>
      <vt:lpstr>Answer 8</vt:lpstr>
      <vt:lpstr>Progress (cont.)</vt:lpstr>
      <vt:lpstr>Answer 9</vt:lpstr>
      <vt:lpstr>Progress (cont.)</vt:lpstr>
      <vt:lpstr>Answer 10</vt:lpstr>
      <vt:lpstr>Progress (cont.)</vt:lpstr>
      <vt:lpstr>Answer 11</vt:lpstr>
      <vt:lpstr>Take Home Messages</vt:lpstr>
      <vt:lpstr>Take Home Messages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36</cp:revision>
  <dcterms:created xsi:type="dcterms:W3CDTF">2019-04-12T03:15:03Z</dcterms:created>
  <dcterms:modified xsi:type="dcterms:W3CDTF">2019-12-31T01:32:59Z</dcterms:modified>
</cp:coreProperties>
</file>